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4" r:id="rId2"/>
  </p:sldMasterIdLst>
  <p:notesMasterIdLst>
    <p:notesMasterId r:id="rId72"/>
  </p:notesMasterIdLst>
  <p:sldIdLst>
    <p:sldId id="256" r:id="rId3"/>
    <p:sldId id="257" r:id="rId4"/>
    <p:sldId id="359" r:id="rId5"/>
    <p:sldId id="258" r:id="rId6"/>
    <p:sldId id="297" r:id="rId7"/>
    <p:sldId id="349" r:id="rId8"/>
    <p:sldId id="259" r:id="rId9"/>
    <p:sldId id="294" r:id="rId10"/>
    <p:sldId id="267" r:id="rId11"/>
    <p:sldId id="268" r:id="rId12"/>
    <p:sldId id="302" r:id="rId13"/>
    <p:sldId id="303" r:id="rId14"/>
    <p:sldId id="304" r:id="rId15"/>
    <p:sldId id="305" r:id="rId16"/>
    <p:sldId id="308" r:id="rId17"/>
    <p:sldId id="307" r:id="rId18"/>
    <p:sldId id="309" r:id="rId19"/>
    <p:sldId id="360" r:id="rId20"/>
    <p:sldId id="275" r:id="rId21"/>
    <p:sldId id="276" r:id="rId22"/>
    <p:sldId id="300" r:id="rId23"/>
    <p:sldId id="312" r:id="rId24"/>
    <p:sldId id="311" r:id="rId25"/>
    <p:sldId id="363" r:id="rId26"/>
    <p:sldId id="277" r:id="rId27"/>
    <p:sldId id="295" r:id="rId28"/>
    <p:sldId id="361" r:id="rId29"/>
    <p:sldId id="362" r:id="rId30"/>
    <p:sldId id="366" r:id="rId31"/>
    <p:sldId id="291" r:id="rId32"/>
    <p:sldId id="352" r:id="rId33"/>
    <p:sldId id="278" r:id="rId34"/>
    <p:sldId id="364" r:id="rId35"/>
    <p:sldId id="314" r:id="rId36"/>
    <p:sldId id="330" r:id="rId37"/>
    <p:sldId id="331" r:id="rId38"/>
    <p:sldId id="333" r:id="rId39"/>
    <p:sldId id="337" r:id="rId40"/>
    <p:sldId id="338" r:id="rId41"/>
    <p:sldId id="339" r:id="rId42"/>
    <p:sldId id="340" r:id="rId43"/>
    <p:sldId id="341" r:id="rId44"/>
    <p:sldId id="342" r:id="rId45"/>
    <p:sldId id="319" r:id="rId46"/>
    <p:sldId id="320" r:id="rId47"/>
    <p:sldId id="321" r:id="rId48"/>
    <p:sldId id="322" r:id="rId49"/>
    <p:sldId id="353" r:id="rId50"/>
    <p:sldId id="354" r:id="rId51"/>
    <p:sldId id="323" r:id="rId52"/>
    <p:sldId id="356" r:id="rId53"/>
    <p:sldId id="324" r:id="rId54"/>
    <p:sldId id="346" r:id="rId55"/>
    <p:sldId id="347" r:id="rId56"/>
    <p:sldId id="348" r:id="rId57"/>
    <p:sldId id="280" r:id="rId58"/>
    <p:sldId id="350" r:id="rId59"/>
    <p:sldId id="325" r:id="rId60"/>
    <p:sldId id="343" r:id="rId61"/>
    <p:sldId id="344" r:id="rId62"/>
    <p:sldId id="345" r:id="rId63"/>
    <p:sldId id="281" r:id="rId64"/>
    <p:sldId id="282" r:id="rId65"/>
    <p:sldId id="283" r:id="rId66"/>
    <p:sldId id="284" r:id="rId67"/>
    <p:sldId id="358" r:id="rId68"/>
    <p:sldId id="357" r:id="rId69"/>
    <p:sldId id="285" r:id="rId70"/>
    <p:sldId id="329" r:id="rId71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365" autoAdjust="0"/>
    <p:restoredTop sz="81151" autoAdjust="0"/>
  </p:normalViewPr>
  <p:slideViewPr>
    <p:cSldViewPr>
      <p:cViewPr varScale="1">
        <p:scale>
          <a:sx n="44" d="100"/>
          <a:sy n="44" d="100"/>
        </p:scale>
        <p:origin x="-112" y="-5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18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printerSettings" Target="printerSettings/printerSettings1.bin"/><Relationship Id="rId74" Type="http://schemas.openxmlformats.org/officeDocument/2006/relationships/presProps" Target="presProps.xml"/><Relationship Id="rId75" Type="http://schemas.openxmlformats.org/officeDocument/2006/relationships/viewProps" Target="viewProps.xml"/><Relationship Id="rId76" Type="http://schemas.openxmlformats.org/officeDocument/2006/relationships/theme" Target="theme/theme1.xml"/><Relationship Id="rId77" Type="http://schemas.openxmlformats.org/officeDocument/2006/relationships/tableStyles" Target="tableStyles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2447E72A-D913-4DC2-9E0A-E520CE8FCC86}" type="datetimeFigureOut">
              <a:rPr lang="en-US" smtClean="0"/>
              <a:pPr/>
              <a:t>8/14/13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A5D78FC6-CE17-4259-A63C-DDFC12E048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6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OpenCount</a:t>
            </a:r>
            <a:r>
              <a:rPr lang="en-US" baseline="0" dirty="0" smtClean="0"/>
              <a:t> is a tool that implements the full ballot interpretation pipeline.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takes the scanned ballot images as input, and outputs ballot-level CVRs, as well as cumulative election totals.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Also, it’s an open-source project, and you can check it out at the following URL.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OpenCount</a:t>
            </a:r>
            <a:r>
              <a:rPr lang="en-US" baseline="0" dirty="0" smtClean="0"/>
              <a:t> is a tool that implements the full ballot interpretation pipeline.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takes the scanned ballot images as input, and outputs ballot-level CVRs, as well as cumulative election totals.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Also, it’s an open-source project, and you can check it out at the following URL.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</a:t>
            </a:r>
            <a:r>
              <a:rPr lang="en-US" baseline="0" dirty="0" smtClean="0"/>
              <a:t> I mentioned before, the </a:t>
            </a:r>
            <a:r>
              <a:rPr lang="en-US" baseline="0" dirty="0" err="1" smtClean="0"/>
              <a:t>OpenCount</a:t>
            </a:r>
            <a:r>
              <a:rPr lang="en-US" baseline="0" dirty="0" smtClean="0"/>
              <a:t> system was originally introduced last year at EVT 2012, in Bellevue, Washington.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was work done with Kai Wang, Nicholas </a:t>
            </a:r>
            <a:r>
              <a:rPr lang="en-US" baseline="0" dirty="0" err="1" smtClean="0"/>
              <a:t>Carlini</a:t>
            </a:r>
            <a:r>
              <a:rPr lang="en-US" baseline="0" dirty="0" smtClean="0"/>
              <a:t>, Ivan </a:t>
            </a:r>
            <a:r>
              <a:rPr lang="en-US" baseline="0" dirty="0" err="1" smtClean="0"/>
              <a:t>Motyashov</a:t>
            </a:r>
            <a:r>
              <a:rPr lang="en-US" baseline="0" dirty="0" smtClean="0"/>
              <a:t>, Daniel Nguyen, and David Wagner.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were good things about this system, but there were a few shortcomings present that we discovered.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First, the</a:t>
            </a:r>
            <a:r>
              <a:rPr lang="en-US" baseline="0" dirty="0" smtClean="0"/>
              <a:t> 2012 system required a set of “blank” ballots to function.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the election officials had to do was:</a:t>
            </a:r>
          </a:p>
          <a:p>
            <a:r>
              <a:rPr lang="en-US" baseline="0" dirty="0" smtClean="0"/>
              <a:t>    a.) Collect and scan one unmarked ballot for every possible ballot style/layout.</a:t>
            </a:r>
          </a:p>
          <a:p>
            <a:endParaRPr lang="en-US" baseline="0" dirty="0" smtClean="0"/>
          </a:p>
          <a:p>
            <a:r>
              <a:rPr lang="en-US" dirty="0" smtClean="0"/>
              <a:t>This could</a:t>
            </a:r>
            <a:r>
              <a:rPr lang="en-US" baseline="0" dirty="0" smtClean="0"/>
              <a:t> be challenging for officials to collect, and introduces a significant barrier of entry.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Second, the 2012 system did not have a good way to output precinct-level results.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Finally, the 2012 system simply did not scale to large, complex elections.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particular, the amount of required human effort grew too large for complex elections.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were all limitations that we encountered while processing election data sets sent to us by various counties from California and Florida. 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aseline="0" dirty="0" smtClean="0"/>
              <a:t>In this work, we reworked parts of the system to produce a new system that addresses each of the previous weaknesses.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three major improvements are:</a:t>
            </a:r>
          </a:p>
          <a:p>
            <a:r>
              <a:rPr lang="en-US" baseline="0" dirty="0"/>
              <a:t> </a:t>
            </a:r>
            <a:r>
              <a:rPr lang="en-US" baseline="0" dirty="0" smtClean="0"/>
              <a:t>   a.) No need for blank ballots</a:t>
            </a:r>
          </a:p>
          <a:p>
            <a:r>
              <a:rPr lang="en-US" baseline="0" dirty="0" smtClean="0"/>
              <a:t>    b.) Stream-lined process for outputting precinct-level results</a:t>
            </a:r>
          </a:p>
          <a:p>
            <a:r>
              <a:rPr lang="en-US" baseline="0" dirty="0" smtClean="0"/>
              <a:t>    c.) Reduce required human effort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bottom-line result is: we can now process larger, more complex elections than ever before.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Today, we’ll be looking at </a:t>
            </a:r>
            <a:r>
              <a:rPr lang="en-US" baseline="0" dirty="0" smtClean="0"/>
              <a:t>the </a:t>
            </a:r>
            <a:r>
              <a:rPr lang="en-US" baseline="0" dirty="0" err="1" smtClean="0"/>
              <a:t>OpenCount</a:t>
            </a:r>
            <a:r>
              <a:rPr lang="en-US" baseline="0" dirty="0" smtClean="0"/>
              <a:t> project, which is software to tabulate elections.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How can </a:t>
            </a:r>
            <a:r>
              <a:rPr lang="en-US" baseline="0" dirty="0" err="1" smtClean="0"/>
              <a:t>OpenCount</a:t>
            </a:r>
            <a:r>
              <a:rPr lang="en-US" baseline="0" dirty="0" smtClean="0"/>
              <a:t> help you?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Some details on the system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Our experience using </a:t>
            </a:r>
            <a:r>
              <a:rPr lang="en-US" baseline="0" dirty="0" err="1" smtClean="0"/>
              <a:t>OpenCount</a:t>
            </a:r>
            <a:r>
              <a:rPr lang="en-US" baseline="0" dirty="0" smtClean="0"/>
              <a:t> on several election datasets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aseline="0" dirty="0" smtClean="0"/>
              <a:t>To get a sense of the nature of the problem, let’s take a step back and ask: why is implementing a ballot interpretation pipeline difficult?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other words, if you and I decided to build a brand-new system, what should we watch out for?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OpenCount</a:t>
            </a:r>
            <a:r>
              <a:rPr lang="en-US" baseline="0" dirty="0" smtClean="0"/>
              <a:t> is a tool that implements the full ballot interpretation pipeline.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takes the scanned ballot images as input, and outputs ballot-level CVRs, as well as cumulative election totals.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Also, it’s an open-source project, and you can check it out at the following URL.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Now, I’ll go over a brief overview of the </a:t>
            </a:r>
            <a:r>
              <a:rPr lang="en-US" dirty="0" err="1" smtClean="0"/>
              <a:t>OpenCount</a:t>
            </a:r>
            <a:r>
              <a:rPr lang="en-US" baseline="0" dirty="0" smtClean="0"/>
              <a:t> system, where I’ll go over how we addressed some of these challenges.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Then, we’ll talk about how we actually were able to use </a:t>
            </a:r>
            <a:r>
              <a:rPr lang="en-US" baseline="0" dirty="0" err="1" smtClean="0"/>
              <a:t>OpenCount</a:t>
            </a:r>
            <a:r>
              <a:rPr lang="en-US" baseline="0" dirty="0" smtClean="0"/>
              <a:t> to support a few pilot audits in several CA counties.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First,</a:t>
            </a:r>
            <a:r>
              <a:rPr lang="en-US" baseline="0" dirty="0" smtClean="0"/>
              <a:t> you scan the ballots.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use any commercial, off-the-shelf scanner.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 Makes annotation</a:t>
            </a:r>
            <a:r>
              <a:rPr lang="en-US" baseline="0" dirty="0" smtClean="0"/>
              <a:t> easier (only annotate one ballot from each group)</a:t>
            </a:r>
            <a:endParaRPr lang="en-US" dirty="0" smtClean="0"/>
          </a:p>
          <a:p>
            <a:r>
              <a:rPr lang="en-US" dirty="0" smtClean="0"/>
              <a:t>- Number of ballot styles &lt;&lt; number of</a:t>
            </a:r>
            <a:r>
              <a:rPr lang="en-US" baseline="0" dirty="0" smtClean="0"/>
              <a:t> voted ballots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 Makes annotation</a:t>
            </a:r>
            <a:r>
              <a:rPr lang="en-US" baseline="0" dirty="0" smtClean="0"/>
              <a:t> easier (only annotate one ballot from each group)</a:t>
            </a:r>
            <a:endParaRPr lang="en-US" dirty="0" smtClean="0"/>
          </a:p>
          <a:p>
            <a:r>
              <a:rPr lang="en-US" dirty="0" smtClean="0"/>
              <a:t>- Number of ballot styles &lt;&lt; number of</a:t>
            </a:r>
            <a:r>
              <a:rPr lang="en-US" baseline="0" dirty="0" smtClean="0"/>
              <a:t> voted ballots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 Makes annotation</a:t>
            </a:r>
            <a:r>
              <a:rPr lang="en-US" baseline="0" dirty="0" smtClean="0"/>
              <a:t> easier (only annotate one ballot from each group)</a:t>
            </a:r>
            <a:endParaRPr lang="en-US" dirty="0" smtClean="0"/>
          </a:p>
          <a:p>
            <a:r>
              <a:rPr lang="en-US" dirty="0" smtClean="0"/>
              <a:t>- Number of ballot styles &lt;&lt; number of</a:t>
            </a:r>
            <a:r>
              <a:rPr lang="en-US" baseline="0" dirty="0" smtClean="0"/>
              <a:t> voted ballots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(Numbers from</a:t>
            </a:r>
            <a:r>
              <a:rPr lang="en-US" baseline="0" dirty="0" smtClean="0"/>
              <a:t> Leon County, Florida, 2011 Presidential Primaries)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baseline="0" dirty="0" smtClean="0"/>
              <a:t> of distinct contests: ~30-100 (for instance, Leon had 36 contests. Orange has &gt;38)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132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56</a:t>
            </a:fld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62</a:t>
            </a:fld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63</a:t>
            </a:fld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</a:t>
            </a:r>
            <a:r>
              <a:rPr lang="en-US" baseline="0" dirty="0" smtClean="0"/>
              <a:t> have used </a:t>
            </a:r>
            <a:r>
              <a:rPr lang="en-US" baseline="0" dirty="0" err="1" smtClean="0"/>
              <a:t>OpenCount</a:t>
            </a:r>
            <a:r>
              <a:rPr lang="en-US" baseline="0" dirty="0" smtClean="0"/>
              <a:t> to process a total of 7 election datasets.</a:t>
            </a:r>
          </a:p>
          <a:p>
            <a:endParaRPr lang="en-US" baseline="0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election size and complexity ranged from small and simple to large and complex.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64</a:t>
            </a:fld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Absolute time</a:t>
            </a:r>
            <a:r>
              <a:rPr lang="en-US" baseline="0" dirty="0" smtClean="0"/>
              <a:t> is still reasonable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65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So,</a:t>
            </a:r>
            <a:r>
              <a:rPr lang="en-US" baseline="0" dirty="0" smtClean="0"/>
              <a:t> what role does a tool like </a:t>
            </a:r>
            <a:r>
              <a:rPr lang="en-US" baseline="0" dirty="0" err="1" smtClean="0"/>
              <a:t>OpenCount</a:t>
            </a:r>
            <a:r>
              <a:rPr lang="en-US" baseline="0" dirty="0" smtClean="0"/>
              <a:t> play?</a:t>
            </a:r>
          </a:p>
          <a:p>
            <a:endParaRPr lang="en-US" baseline="0" dirty="0" smtClean="0"/>
          </a:p>
          <a:p>
            <a:r>
              <a:rPr lang="en-US" baseline="0" dirty="0" smtClean="0"/>
              <a:t>Say that you are an election official, and you’d like to perform a post-election audit.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Such as, a ballot-level risk-limiting audit.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Many of the improvements don’t play huge role for small elections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66</a:t>
            </a:fld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67</a:t>
            </a:fld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can now handle reasonably</a:t>
            </a:r>
            <a:r>
              <a:rPr lang="en-US" baseline="0" dirty="0" smtClean="0"/>
              <a:t> large elections.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maybe not the largest (LA County, 1.5 million ballots)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68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order</a:t>
            </a:r>
            <a:r>
              <a:rPr lang="en-US" baseline="0" dirty="0" smtClean="0"/>
              <a:t> to perform a ballot-level audit, you need to be able to do the following:</a:t>
            </a:r>
          </a:p>
          <a:p>
            <a:endParaRPr lang="en-US" baseline="0" dirty="0" smtClean="0"/>
          </a:p>
          <a:p>
            <a:r>
              <a:rPr lang="en-US" baseline="0" dirty="0" smtClean="0"/>
              <a:t>Given a voter-marked ballot, compare the official voting system’s interpretation to what’s actually on the ballot.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call the official voting system’s interpretation of a ballot a “Cast Vote Record” (or CVR).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</a:t>
            </a:r>
            <a:r>
              <a:rPr lang="en-US" baseline="0" dirty="0" smtClean="0"/>
              <a:t> complication is: most deployed voting systems do not output ballot-level CVRs.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were only designed to output cumulative election totals.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</a:t>
            </a:r>
            <a:r>
              <a:rPr lang="en-US" baseline="0" dirty="0" smtClean="0"/>
              <a:t> make matters worse, for a variety of reasons we can’t expect to upgrade already-deployed systems to add this functionality.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Vendors are more interested in developing new systems.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Updating deployed systems may require recertifying through the Election Assurance Commission, which is time consuming.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Finally, some systems simply do not have the capabilities to output ballot-level CVRs.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So, wha</a:t>
            </a:r>
            <a:r>
              <a:rPr lang="en-US" baseline="0" dirty="0" smtClean="0"/>
              <a:t>t can we do?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we can’t upgrade the voting systems, then we’ll just build it ourselves.</a:t>
            </a:r>
          </a:p>
          <a:p>
            <a:endParaRPr lang="en-US" baseline="0" dirty="0" smtClean="0"/>
          </a:p>
          <a:p>
            <a:r>
              <a:rPr lang="en-US" dirty="0" smtClean="0"/>
              <a:t>In other words, build new system just to support ballot-level audits.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OpenCount</a:t>
            </a:r>
            <a:r>
              <a:rPr lang="en-US" baseline="0" dirty="0" smtClean="0"/>
              <a:t> is a tool that implements the full ballot interpretation pipeline.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takes the scanned ballot images as input, and outputs ballot-level CVRs, as well as cumulative election totals.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Also, it’s an open-source project, and you can check it out at the following URL.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Shap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hap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8" name="Shape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/>
            <a:fld id="{743653DA-8BF4-4869-96FE-9BCF43372D46}" type="datetime8">
              <a:rPr lang="en-US" smtClean="0"/>
              <a:pPr algn="ctr"/>
              <a:t>8/14/13 10:25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Shape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hape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AC53DF-4216-466D-99A7-94400E6C2A25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hap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8/14/13 10:25</a:t>
            </a:fld>
            <a:endParaRPr lang="en-US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8/14/13 10:25</a:t>
            </a:fld>
            <a:endParaRPr lang="en-U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8">
              <a:rPr lang="en-US" smtClean="0"/>
              <a:pPr/>
              <a:t>8/14/13 10:25</a:t>
            </a:fld>
            <a:endParaRPr lang="en-U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Shape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Shape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8">
              <a:rPr lang="en-US" smtClean="0"/>
              <a:pPr/>
              <a:t>8/14/13 10:25</a:t>
            </a:fld>
            <a:endParaRPr lang="en-US"/>
          </a:p>
        </p:txBody>
      </p:sp>
      <p:sp>
        <p:nvSpPr>
          <p:cNvPr id="13" name="Shape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Shape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hape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Shape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hape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3B5F1E3E-4B2F-4895-B65E-28B2E64F39F6}" type="datetime8">
              <a:rPr lang="en-US" smtClean="0"/>
              <a:pPr/>
              <a:t>8/14/13 10:25</a:t>
            </a:fld>
            <a:endParaRPr lang="en-US"/>
          </a:p>
        </p:txBody>
      </p:sp>
      <p:sp>
        <p:nvSpPr>
          <p:cNvPr id="10" name="Shape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2" name="Shape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hape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Shape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Shape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63085435-8225-4333-BFFA-0096413F0D76}" type="datetime8">
              <a:rPr lang="en-US" smtClean="0"/>
              <a:pPr/>
              <a:t>8/14/13 10:25</a:t>
            </a:fld>
            <a:endParaRPr lang="en-US"/>
          </a:p>
        </p:txBody>
      </p:sp>
      <p:sp>
        <p:nvSpPr>
          <p:cNvPr id="12" name="Shape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4" name="Shape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Shape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Shape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hap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8">
              <a:rPr lang="en-US" smtClean="0"/>
              <a:pPr/>
              <a:t>8/14/13 10:25</a:t>
            </a:fld>
            <a:endParaRPr lang="en-US"/>
          </a:p>
        </p:txBody>
      </p:sp>
      <p:sp>
        <p:nvSpPr>
          <p:cNvPr id="4" name="Shap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hap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8">
              <a:rPr lang="en-US" smtClean="0"/>
              <a:pPr/>
              <a:t>8/14/13 10:25</a:t>
            </a:fld>
            <a:endParaRPr lang="en-US"/>
          </a:p>
        </p:txBody>
      </p:sp>
      <p:sp>
        <p:nvSpPr>
          <p:cNvPr id="3" name="Shap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8">
              <a:rPr lang="en-US" smtClean="0"/>
              <a:pPr/>
              <a:t>8/14/13 10:25</a:t>
            </a:fld>
            <a:endParaRPr lang="en-US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hape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hape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2" name="Shape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51E20EC5-AC53-4169-941E-EDF10CD23748}" type="datetime8">
              <a:rPr lang="en-US" smtClean="0"/>
              <a:pPr/>
              <a:t>8/14/13 10:25</a:t>
            </a:fld>
            <a:endParaRPr lang="en-US"/>
          </a:p>
        </p:txBody>
      </p:sp>
      <p:sp>
        <p:nvSpPr>
          <p:cNvPr id="13" name="Shape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800" dirty="0"/>
          </a:p>
        </p:txBody>
      </p:sp>
      <p:sp>
        <p:nvSpPr>
          <p:cNvPr id="14" name="Shape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8/14/13 10:25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pPr algn="ctr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code.google.com/p/opencount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5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8.png"/><Relationship Id="rId12" Type="http://schemas.openxmlformats.org/officeDocument/2006/relationships/image" Target="../media/image49.png"/><Relationship Id="rId13" Type="http://schemas.openxmlformats.org/officeDocument/2006/relationships/image" Target="../media/image50.png"/><Relationship Id="rId14" Type="http://schemas.openxmlformats.org/officeDocument/2006/relationships/image" Target="../media/image51.png"/><Relationship Id="rId15" Type="http://schemas.openxmlformats.org/officeDocument/2006/relationships/image" Target="../media/image52.png"/><Relationship Id="rId16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image" Target="../media/image44.png"/><Relationship Id="rId7" Type="http://schemas.openxmlformats.org/officeDocument/2006/relationships/image" Target="../media/image45.png"/><Relationship Id="rId8" Type="http://schemas.openxmlformats.org/officeDocument/2006/relationships/image" Target="../media/image46.png"/><Relationship Id="rId9" Type="http://schemas.openxmlformats.org/officeDocument/2006/relationships/image" Target="../media/image47.png"/><Relationship Id="rId10" Type="http://schemas.openxmlformats.org/officeDocument/2006/relationships/image" Target="../media/image24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png"/><Relationship Id="rId3" Type="http://schemas.openxmlformats.org/officeDocument/2006/relationships/image" Target="../media/image57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8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9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457200" y="838200"/>
            <a:ext cx="6477000" cy="1828800"/>
          </a:xfrm>
        </p:spPr>
        <p:txBody>
          <a:bodyPr>
            <a:normAutofit fontScale="90000"/>
          </a:bodyPr>
          <a:lstStyle/>
          <a:p>
            <a:r>
              <a:rPr lang="en-US" sz="5600" dirty="0" err="1" smtClean="0"/>
              <a:t>OpenCount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Improved support for Machine-Assisted Ballot-Level Audits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EVT/WOTE 2013. Washington DC. </a:t>
            </a:r>
            <a:r>
              <a:rPr lang="en-US" sz="2000" dirty="0" smtClean="0"/>
              <a:t>8/13/2013.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048000"/>
            <a:ext cx="70104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Eric </a:t>
            </a:r>
            <a:r>
              <a:rPr lang="en-US" sz="2400" dirty="0"/>
              <a:t>Kim, Nicholas </a:t>
            </a:r>
            <a:r>
              <a:rPr lang="en-US" sz="2400" dirty="0" err="1"/>
              <a:t>Carlini</a:t>
            </a:r>
            <a:r>
              <a:rPr lang="en-US" sz="2400" dirty="0"/>
              <a:t>, Andrew Chang, George </a:t>
            </a:r>
            <a:r>
              <a:rPr lang="en-US" sz="2400" dirty="0" err="1" smtClean="0"/>
              <a:t>Yiu</a:t>
            </a:r>
            <a:r>
              <a:rPr lang="en-US" sz="2400" dirty="0" smtClean="0"/>
              <a:t>,</a:t>
            </a:r>
          </a:p>
          <a:p>
            <a:r>
              <a:rPr lang="en-US" sz="2400" dirty="0" smtClean="0"/>
              <a:t>Kai </a:t>
            </a:r>
            <a:r>
              <a:rPr lang="en-US" sz="2400" dirty="0"/>
              <a:t>Wang†, David </a:t>
            </a:r>
            <a:r>
              <a:rPr lang="en-US" sz="2400" dirty="0" smtClean="0"/>
              <a:t>Wagner</a:t>
            </a:r>
          </a:p>
          <a:p>
            <a:endParaRPr lang="en-US" sz="1400" dirty="0"/>
          </a:p>
          <a:p>
            <a:r>
              <a:rPr lang="en-US" dirty="0"/>
              <a:t>University of California, </a:t>
            </a:r>
            <a:r>
              <a:rPr lang="en-US" dirty="0" smtClean="0"/>
              <a:t>Berkeley</a:t>
            </a:r>
          </a:p>
          <a:p>
            <a:r>
              <a:rPr lang="en-US" dirty="0" smtClean="0"/>
              <a:t>†University </a:t>
            </a:r>
            <a:r>
              <a:rPr lang="en-US" dirty="0"/>
              <a:t>of California, San </a:t>
            </a:r>
            <a:r>
              <a:rPr lang="en-US" dirty="0" smtClean="0"/>
              <a:t>Diego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OpenCount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Tabulates elections</a:t>
            </a:r>
          </a:p>
          <a:p>
            <a:pPr lvl="1"/>
            <a:r>
              <a:rPr lang="en-US" dirty="0" smtClean="0"/>
              <a:t>Input: Scanned ballot images</a:t>
            </a:r>
          </a:p>
          <a:p>
            <a:pPr lvl="1"/>
            <a:r>
              <a:rPr lang="en-US" dirty="0" smtClean="0"/>
              <a:t>Output: Cast Vote Records, election totals.</a:t>
            </a:r>
          </a:p>
          <a:p>
            <a:r>
              <a:rPr lang="en-US" dirty="0" smtClean="0"/>
              <a:t>Built </a:t>
            </a:r>
            <a:r>
              <a:rPr lang="en-US" b="1" dirty="0" smtClean="0"/>
              <a:t>specifically</a:t>
            </a:r>
            <a:r>
              <a:rPr lang="en-US" dirty="0" smtClean="0"/>
              <a:t> with ballot-level audits in mind</a:t>
            </a:r>
          </a:p>
          <a:p>
            <a:r>
              <a:rPr lang="en-US" dirty="0" smtClean="0"/>
              <a:t>Open-source software (free!)</a:t>
            </a:r>
          </a:p>
          <a:p>
            <a:pPr lvl="1"/>
            <a:r>
              <a:rPr lang="en-US" dirty="0" smtClean="0">
                <a:hlinkClick r:id="rId3"/>
              </a:rPr>
              <a:t>http://code.google.com/p/opencount/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2724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Attempt: Blank Ballots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Collect </a:t>
            </a:r>
            <a:r>
              <a:rPr lang="en-US" dirty="0" smtClean="0"/>
              <a:t>one </a:t>
            </a:r>
            <a:r>
              <a:rPr lang="en-US" b="1" dirty="0" smtClean="0"/>
              <a:t>blank ballot</a:t>
            </a:r>
            <a:r>
              <a:rPr lang="en-US" dirty="0" smtClean="0"/>
              <a:t> from </a:t>
            </a:r>
            <a:r>
              <a:rPr lang="en-US" dirty="0"/>
              <a:t>each ballot style</a:t>
            </a:r>
          </a:p>
          <a:p>
            <a:r>
              <a:rPr lang="en-US" u="sng" dirty="0" smtClean="0"/>
              <a:t>Blank Ballot</a:t>
            </a:r>
            <a:r>
              <a:rPr lang="en-US" dirty="0" smtClean="0"/>
              <a:t>: Unmarked ballot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1" y="2849880"/>
            <a:ext cx="2093135" cy="34747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735" y="2849880"/>
            <a:ext cx="2093132" cy="3474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64827" y="6336268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Style A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642990" y="6321614"/>
            <a:ext cx="868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Style 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22238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Blank Ballots… (1/6)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89" y="1556385"/>
            <a:ext cx="1542311" cy="25603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86" y="4038600"/>
            <a:ext cx="1542308" cy="25603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2209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A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47244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235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Blank Ballots… (2/6)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91" y="1556385"/>
            <a:ext cx="1542307" cy="25603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86" y="4038600"/>
            <a:ext cx="1542307" cy="25603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2209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A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47244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408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Blank Ballots… (3/6)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91" y="1556385"/>
            <a:ext cx="1542307" cy="25603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86" y="4038600"/>
            <a:ext cx="1542307" cy="25603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1600200"/>
            <a:ext cx="3071734" cy="509925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2209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A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47244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B</a:t>
            </a:r>
            <a:endParaRPr lang="en-US" dirty="0"/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3048000" y="2971800"/>
            <a:ext cx="2133600" cy="1178029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6019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Blank Ballots… (4/6)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91" y="1556385"/>
            <a:ext cx="1542307" cy="25603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86" y="4038600"/>
            <a:ext cx="1542307" cy="25603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1600200"/>
            <a:ext cx="3071734" cy="509925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2209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A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47244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B</a:t>
            </a:r>
            <a:endParaRPr lang="en-US" dirty="0"/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3048000" y="2971800"/>
            <a:ext cx="2133600" cy="1178029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705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Blank Ballots… (5/6)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91" y="1556385"/>
            <a:ext cx="1542307" cy="25603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86" y="4038600"/>
            <a:ext cx="1542307" cy="25603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2209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A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47244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B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600200"/>
            <a:ext cx="3073598" cy="5102352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048000" y="3962400"/>
            <a:ext cx="2133600" cy="135636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0806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Blank Ballots… (6/6)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91" y="1556385"/>
            <a:ext cx="1542307" cy="25603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86" y="4038600"/>
            <a:ext cx="1542307" cy="25603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2209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A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47244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B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600200"/>
            <a:ext cx="3073598" cy="510235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048000" y="3962400"/>
            <a:ext cx="2133600" cy="135636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818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EVT/WOTE 2012 (Bellevue, Washington)</a:t>
            </a:r>
          </a:p>
          <a:p>
            <a:pPr lvl="1"/>
            <a:r>
              <a:rPr lang="en-US" dirty="0" smtClean="0"/>
              <a:t>First introduction of the </a:t>
            </a:r>
            <a:r>
              <a:rPr lang="en-US" dirty="0" err="1" smtClean="0"/>
              <a:t>OpenCount</a:t>
            </a:r>
            <a:r>
              <a:rPr lang="en-US" dirty="0" smtClean="0"/>
              <a:t> (2012) system</a:t>
            </a:r>
          </a:p>
          <a:p>
            <a:pPr lvl="1"/>
            <a:r>
              <a:rPr lang="en-US" i="1" dirty="0" smtClean="0"/>
              <a:t>“Operator-Assisted Tabulation of Optical Scan Ballots”</a:t>
            </a:r>
            <a:r>
              <a:rPr lang="en-US" dirty="0" smtClean="0"/>
              <a:t>. Kai Wang, Eric Kim, Nicholas </a:t>
            </a:r>
            <a:r>
              <a:rPr lang="en-US" dirty="0" err="1" smtClean="0"/>
              <a:t>Carlini</a:t>
            </a:r>
            <a:r>
              <a:rPr lang="en-US" dirty="0" smtClean="0"/>
              <a:t>, Ivan </a:t>
            </a:r>
            <a:r>
              <a:rPr lang="en-US" dirty="0" err="1" smtClean="0"/>
              <a:t>Motyashov</a:t>
            </a:r>
            <a:r>
              <a:rPr lang="en-US" dirty="0" smtClean="0"/>
              <a:t>, Daniel Nguyen, David Wagner. </a:t>
            </a:r>
          </a:p>
          <a:p>
            <a:r>
              <a:rPr lang="en-US" u="sng" dirty="0" smtClean="0"/>
              <a:t>Required collecting all blank ballots</a:t>
            </a:r>
          </a:p>
          <a:p>
            <a:pPr lvl="1"/>
            <a:endParaRPr lang="en-US" dirty="0" smtClean="0"/>
          </a:p>
          <a:p>
            <a:pPr marL="685800" lvl="2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20920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 (cont.)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Problem</a:t>
            </a:r>
            <a:r>
              <a:rPr lang="en-US" dirty="0" smtClean="0"/>
              <a:t>: Did not scale to large elections</a:t>
            </a:r>
          </a:p>
          <a:p>
            <a:r>
              <a:rPr lang="en-US" dirty="0" smtClean="0"/>
              <a:t>Collecting blank ballots is a huge burden for election officials</a:t>
            </a:r>
          </a:p>
          <a:p>
            <a:pPr lvl="1"/>
            <a:r>
              <a:rPr lang="en-US" dirty="0" smtClean="0"/>
              <a:t>Blocked some counties from participating</a:t>
            </a:r>
          </a:p>
          <a:p>
            <a:r>
              <a:rPr lang="en-US" b="1" dirty="0" smtClean="0"/>
              <a:t>Overall, too much required effort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32708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Overview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</a:p>
          <a:p>
            <a:pPr lvl="1"/>
            <a:r>
              <a:rPr lang="en-US" dirty="0" smtClean="0"/>
              <a:t>How can </a:t>
            </a:r>
            <a:r>
              <a:rPr lang="en-US" dirty="0" err="1" smtClean="0"/>
              <a:t>OpenCount</a:t>
            </a:r>
            <a:r>
              <a:rPr lang="en-US" dirty="0" smtClean="0"/>
              <a:t> help the audit process?</a:t>
            </a:r>
          </a:p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Important: Accuracy and scalability</a:t>
            </a:r>
          </a:p>
          <a:p>
            <a:r>
              <a:rPr lang="en-US" dirty="0" smtClean="0"/>
              <a:t>Pipeline Overview</a:t>
            </a:r>
          </a:p>
          <a:p>
            <a:r>
              <a:rPr lang="en-US" dirty="0" smtClean="0"/>
              <a:t>Election Experiences</a:t>
            </a:r>
          </a:p>
          <a:p>
            <a:r>
              <a:rPr lang="en-US" dirty="0" smtClean="0"/>
              <a:t>Questions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Second Attempt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New approach: No blank ballots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07098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we do this?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177" y="2590800"/>
            <a:ext cx="2492596" cy="2514600"/>
          </a:xfrm>
        </p:spPr>
      </p:pic>
    </p:spTree>
    <p:extLst>
      <p:ext uri="{BB962C8B-B14F-4D97-AF65-F5344CB8AC3E}">
        <p14:creationId xmlns:p14="http://schemas.microsoft.com/office/powerpoint/2010/main" val="1623815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Blank Ballots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91" y="1556385"/>
            <a:ext cx="1542307" cy="25603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86" y="4038600"/>
            <a:ext cx="1542307" cy="25603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1600200"/>
            <a:ext cx="3071734" cy="509925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2209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A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47244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Style B</a:t>
            </a:r>
            <a:endParaRPr lang="en-US" dirty="0"/>
          </a:p>
        </p:txBody>
      </p:sp>
      <p:sp>
        <p:nvSpPr>
          <p:cNvPr id="3" name="&quot;No&quot; Symbol 2"/>
          <p:cNvSpPr/>
          <p:nvPr/>
        </p:nvSpPr>
        <p:spPr>
          <a:xfrm>
            <a:off x="533400" y="1752600"/>
            <a:ext cx="2895600" cy="4343400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048000" y="2895600"/>
            <a:ext cx="2057400" cy="11430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014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Blank Ballots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1600200"/>
            <a:ext cx="3071734" cy="5099258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How to find:</a:t>
            </a:r>
          </a:p>
          <a:p>
            <a:pPr lvl="1"/>
            <a:r>
              <a:rPr lang="en-US" dirty="0" smtClean="0"/>
              <a:t>Voting Targets?</a:t>
            </a:r>
          </a:p>
          <a:p>
            <a:pPr lvl="1"/>
            <a:r>
              <a:rPr lang="en-US" dirty="0" smtClean="0"/>
              <a:t>Contests?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93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OpenCount</a:t>
            </a:r>
            <a:r>
              <a:rPr lang="en-US" dirty="0" smtClean="0"/>
              <a:t> Pipeline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Overview of system</a:t>
            </a:r>
          </a:p>
          <a:p>
            <a:r>
              <a:rPr lang="en-US" dirty="0" smtClean="0"/>
              <a:t>Election experiences</a:t>
            </a:r>
          </a:p>
          <a:p>
            <a:pPr lvl="1"/>
            <a:r>
              <a:rPr lang="en-US" dirty="0" smtClean="0"/>
              <a:t>California risk-limiting audit pilot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701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Scan Ballots (1/6)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any commercial, off-the-shelf scanner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84" y="2455742"/>
            <a:ext cx="8551232" cy="2344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269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Ballot Grouping (2/6)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683" y="1600200"/>
            <a:ext cx="3677274" cy="5129786"/>
          </a:xfrm>
        </p:spPr>
      </p:pic>
    </p:spTree>
    <p:extLst>
      <p:ext uri="{BB962C8B-B14F-4D97-AF65-F5344CB8AC3E}">
        <p14:creationId xmlns:p14="http://schemas.microsoft.com/office/powerpoint/2010/main" val="2494177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Ballot Grouping (2/6)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683" y="1600594"/>
            <a:ext cx="3677274" cy="5128997"/>
          </a:xfrm>
        </p:spPr>
      </p:pic>
    </p:spTree>
    <p:extLst>
      <p:ext uri="{BB962C8B-B14F-4D97-AF65-F5344CB8AC3E}">
        <p14:creationId xmlns:p14="http://schemas.microsoft.com/office/powerpoint/2010/main" val="111729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Ballot Grouping (2/6)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683" y="1600594"/>
            <a:ext cx="3677273" cy="5128997"/>
          </a:xfrm>
        </p:spPr>
      </p:pic>
    </p:spTree>
    <p:extLst>
      <p:ext uri="{BB962C8B-B14F-4D97-AF65-F5344CB8AC3E}">
        <p14:creationId xmlns:p14="http://schemas.microsoft.com/office/powerpoint/2010/main" val="3192815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Ballot Grouping (2/6)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683" y="1600594"/>
            <a:ext cx="3677273" cy="5128997"/>
          </a:xfrm>
        </p:spPr>
      </p:pic>
      <p:sp>
        <p:nvSpPr>
          <p:cNvPr id="3" name="TextBox 2"/>
          <p:cNvSpPr txBox="1"/>
          <p:nvPr/>
        </p:nvSpPr>
        <p:spPr>
          <a:xfrm>
            <a:off x="152400" y="3857535"/>
            <a:ext cx="2057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~124,000 Ballots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010400" y="3857535"/>
            <a:ext cx="205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~200 Styles</a:t>
            </a:r>
            <a:endParaRPr lang="en-US" sz="3600" b="1" dirty="0"/>
          </a:p>
        </p:txBody>
      </p:sp>
      <p:sp>
        <p:nvSpPr>
          <p:cNvPr id="7" name="Left Brace 6"/>
          <p:cNvSpPr/>
          <p:nvPr/>
        </p:nvSpPr>
        <p:spPr>
          <a:xfrm>
            <a:off x="2133600" y="2209800"/>
            <a:ext cx="628650" cy="4495800"/>
          </a:xfrm>
          <a:prstGeom prst="leftBrac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>
          <a:xfrm flipH="1">
            <a:off x="6543675" y="2286000"/>
            <a:ext cx="628650" cy="4191000"/>
          </a:xfrm>
          <a:prstGeom prst="leftBrac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45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OpenCount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Software that tabulates elections</a:t>
            </a:r>
          </a:p>
          <a:p>
            <a:r>
              <a:rPr lang="en-US" dirty="0" smtClean="0"/>
              <a:t>Generates ballot-level </a:t>
            </a:r>
            <a:r>
              <a:rPr lang="en-US" b="1" dirty="0" smtClean="0"/>
              <a:t>cast vote records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05" y="2895600"/>
            <a:ext cx="2203295" cy="3657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00600" y="3124200"/>
            <a:ext cx="5943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CVR 00001</a:t>
            </a:r>
          </a:p>
          <a:p>
            <a:r>
              <a:rPr lang="en-US" sz="2400" dirty="0" smtClean="0"/>
              <a:t>President of the United States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Mitt Romney</a:t>
            </a:r>
          </a:p>
          <a:p>
            <a:r>
              <a:rPr lang="en-US" sz="2400" dirty="0" smtClean="0"/>
              <a:t>Member, County Central Com.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Shawn Nelson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David John </a:t>
            </a:r>
            <a:r>
              <a:rPr lang="en-US" sz="2400" dirty="0" err="1" smtClean="0"/>
              <a:t>Shawver</a:t>
            </a:r>
            <a:endParaRPr lang="en-US" sz="2400" dirty="0" smtClean="0"/>
          </a:p>
          <a:p>
            <a:r>
              <a:rPr lang="en-US" sz="2400" dirty="0"/>
              <a:t> </a:t>
            </a:r>
            <a:r>
              <a:rPr lang="en-US" sz="2400" dirty="0" smtClean="0"/>
              <a:t>   Greg </a:t>
            </a:r>
            <a:r>
              <a:rPr lang="en-US" sz="2400" dirty="0" err="1" smtClean="0"/>
              <a:t>Sebourn</a:t>
            </a:r>
            <a:endParaRPr lang="en-US" sz="2400" dirty="0" smtClean="0"/>
          </a:p>
          <a:p>
            <a:r>
              <a:rPr lang="en-US" sz="2400" dirty="0"/>
              <a:t> </a:t>
            </a:r>
            <a:r>
              <a:rPr lang="en-US" sz="2400" dirty="0" smtClean="0"/>
              <a:t>   Steve </a:t>
            </a:r>
            <a:r>
              <a:rPr lang="en-US" sz="2400" dirty="0" err="1" smtClean="0"/>
              <a:t>Hwangbo</a:t>
            </a:r>
            <a:endParaRPr lang="en-US" sz="2400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581400" y="4724400"/>
            <a:ext cx="990600" cy="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582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Ballot Grouping (2/6)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42" y="1634154"/>
            <a:ext cx="5180866" cy="4842846"/>
          </a:xfrm>
        </p:spPr>
      </p:pic>
    </p:spTree>
    <p:extLst>
      <p:ext uri="{BB962C8B-B14F-4D97-AF65-F5344CB8AC3E}">
        <p14:creationId xmlns:p14="http://schemas.microsoft.com/office/powerpoint/2010/main" val="3605487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Ballot Grouping (2/6)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683" y="1600200"/>
            <a:ext cx="3677274" cy="5129786"/>
          </a:xfrm>
        </p:spPr>
      </p:pic>
      <p:sp>
        <p:nvSpPr>
          <p:cNvPr id="4" name="Rectangle 3"/>
          <p:cNvSpPr/>
          <p:nvPr/>
        </p:nvSpPr>
        <p:spPr>
          <a:xfrm>
            <a:off x="3048000" y="3352800"/>
            <a:ext cx="990600" cy="152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048000" y="4690872"/>
            <a:ext cx="990600" cy="1524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048000" y="6019800"/>
            <a:ext cx="990600" cy="152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0" y="3642360"/>
            <a:ext cx="990600" cy="152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34000" y="5562600"/>
            <a:ext cx="990600" cy="1524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2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Ballot Grouping (2/6)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Implemented vendor-specific barcode decoders</a:t>
            </a:r>
          </a:p>
          <a:p>
            <a:pPr lvl="1"/>
            <a:r>
              <a:rPr lang="en-US" dirty="0" smtClean="0"/>
              <a:t>Diebold</a:t>
            </a:r>
          </a:p>
          <a:p>
            <a:pPr lvl="1"/>
            <a:r>
              <a:rPr lang="en-US" dirty="0" smtClean="0"/>
              <a:t>ES&amp;S</a:t>
            </a:r>
          </a:p>
          <a:p>
            <a:pPr lvl="1"/>
            <a:r>
              <a:rPr lang="en-US" dirty="0" smtClean="0"/>
              <a:t>Hart</a:t>
            </a:r>
          </a:p>
          <a:p>
            <a:pPr lvl="1"/>
            <a:r>
              <a:rPr lang="en-US" dirty="0" smtClean="0"/>
              <a:t>Sequoia</a:t>
            </a:r>
          </a:p>
        </p:txBody>
      </p:sp>
    </p:spTree>
    <p:extLst>
      <p:ext uri="{BB962C8B-B14F-4D97-AF65-F5344CB8AC3E}">
        <p14:creationId xmlns:p14="http://schemas.microsoft.com/office/powerpoint/2010/main" val="3549575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Goal</a:t>
            </a:r>
          </a:p>
          <a:p>
            <a:pPr lvl="1"/>
            <a:r>
              <a:rPr lang="en-US" dirty="0" smtClean="0"/>
              <a:t>Specify location of contests and voting targets</a:t>
            </a:r>
          </a:p>
          <a:p>
            <a:pPr lvl="1"/>
            <a:r>
              <a:rPr lang="en-US" dirty="0" smtClean="0"/>
              <a:t>Perform data entry of contest text</a:t>
            </a:r>
          </a:p>
          <a:p>
            <a:r>
              <a:rPr lang="en-US" dirty="0" smtClean="0"/>
              <a:t>Only need to annotate one ballot from each style</a:t>
            </a:r>
          </a:p>
        </p:txBody>
      </p:sp>
    </p:spTree>
    <p:extLst>
      <p:ext uri="{BB962C8B-B14F-4D97-AF65-F5344CB8AC3E}">
        <p14:creationId xmlns:p14="http://schemas.microsoft.com/office/powerpoint/2010/main" val="1704612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 Annotation (3/6)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676400"/>
            <a:ext cx="2643955" cy="438912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3581400" y="3705225"/>
            <a:ext cx="1752600" cy="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1" y="1676400"/>
            <a:ext cx="2643955" cy="43891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1001" y="6082665"/>
            <a:ext cx="8153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How to find voting targets automatically?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764596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41" y="2574776"/>
            <a:ext cx="8103918" cy="28354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47800" y="5715000"/>
            <a:ext cx="685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1.) User selects empty voting target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630803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08" y="2574776"/>
            <a:ext cx="8101584" cy="30286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47800" y="5715000"/>
            <a:ext cx="685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1.) User selects empty voting target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884042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Search for empty voting target on ballots</a:t>
            </a:r>
          </a:p>
          <a:p>
            <a:r>
              <a:rPr lang="en-US" dirty="0" smtClean="0"/>
              <a:t>Template Matching</a:t>
            </a:r>
          </a:p>
          <a:p>
            <a:pPr lvl="1"/>
            <a:r>
              <a:rPr lang="en-US" dirty="0" smtClean="0"/>
              <a:t>Grid-search</a:t>
            </a:r>
          </a:p>
          <a:p>
            <a:pPr lvl="1"/>
            <a:r>
              <a:rPr lang="en-US" dirty="0" smtClean="0"/>
              <a:t>Search for this: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3048000"/>
            <a:ext cx="1187604" cy="67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06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676400"/>
            <a:ext cx="4806948" cy="4908984"/>
          </a:xfrm>
        </p:spPr>
      </p:pic>
      <p:sp>
        <p:nvSpPr>
          <p:cNvPr id="3" name="TextBox 2"/>
          <p:cNvSpPr txBox="1"/>
          <p:nvPr/>
        </p:nvSpPr>
        <p:spPr>
          <a:xfrm>
            <a:off x="5334000" y="2895600"/>
            <a:ext cx="289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/>
              <a:t>Verify Matches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1048136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676400"/>
            <a:ext cx="4806948" cy="4908984"/>
          </a:xfrm>
        </p:spPr>
      </p:pic>
      <p:sp>
        <p:nvSpPr>
          <p:cNvPr id="3" name="TextBox 2"/>
          <p:cNvSpPr txBox="1"/>
          <p:nvPr/>
        </p:nvSpPr>
        <p:spPr>
          <a:xfrm>
            <a:off x="4876800" y="1969949"/>
            <a:ext cx="4114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 smtClean="0"/>
              <a:t>Problem</a:t>
            </a:r>
            <a:r>
              <a:rPr lang="en-US" sz="3200" b="1" dirty="0" smtClean="0"/>
              <a:t>: Voter marks interfere with template matching</a:t>
            </a:r>
            <a:endParaRPr lang="en-US" sz="3200" b="1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2362200" y="2895600"/>
            <a:ext cx="1066800" cy="152400"/>
          </a:xfrm>
          <a:prstGeom prst="straightConnector1">
            <a:avLst/>
          </a:prstGeom>
          <a:ln w="76200">
            <a:tailEnd type="arrow"/>
          </a:ln>
          <a:effectLst>
            <a:glow rad="63500">
              <a:srgbClr val="FF0000">
                <a:alpha val="40000"/>
              </a:srgb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2362200" y="3581400"/>
            <a:ext cx="1752600" cy="0"/>
          </a:xfrm>
          <a:prstGeom prst="straightConnector1">
            <a:avLst/>
          </a:prstGeom>
          <a:ln w="76200">
            <a:tailEnd type="arrow"/>
          </a:ln>
          <a:effectLst>
            <a:glow rad="63500">
              <a:srgbClr val="FF0000">
                <a:alpha val="40000"/>
              </a:srgb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2362200" y="4267200"/>
            <a:ext cx="1600200" cy="228600"/>
          </a:xfrm>
          <a:prstGeom prst="straightConnector1">
            <a:avLst/>
          </a:prstGeom>
          <a:ln w="76200">
            <a:tailEnd type="arrow"/>
          </a:ln>
          <a:effectLst>
            <a:glow rad="63500">
              <a:srgbClr val="FF0000">
                <a:alpha val="40000"/>
              </a:srgb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914400" y="5562600"/>
            <a:ext cx="1219200" cy="533400"/>
          </a:xfrm>
          <a:prstGeom prst="straightConnector1">
            <a:avLst/>
          </a:prstGeom>
          <a:ln w="76200">
            <a:tailEnd type="arrow"/>
          </a:ln>
          <a:effectLst>
            <a:glow rad="63500">
              <a:srgbClr val="FF0000">
                <a:alpha val="40000"/>
              </a:srgb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288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Want to perform a post-election audit</a:t>
            </a:r>
          </a:p>
          <a:p>
            <a:r>
              <a:rPr lang="en-US" dirty="0" smtClean="0"/>
              <a:t>Statistical </a:t>
            </a:r>
            <a:r>
              <a:rPr lang="en-US" b="1" dirty="0" smtClean="0"/>
              <a:t>ballot-level</a:t>
            </a:r>
            <a:r>
              <a:rPr lang="en-US" dirty="0" smtClean="0"/>
              <a:t> audit</a:t>
            </a:r>
          </a:p>
          <a:p>
            <a:r>
              <a:rPr lang="en-US" dirty="0" smtClean="0"/>
              <a:t>Risk-limiting audit</a:t>
            </a:r>
          </a:p>
          <a:p>
            <a:pPr lvl="1"/>
            <a:r>
              <a:rPr lang="en-US" dirty="0" smtClean="0"/>
              <a:t>Typically only have to examine tens to hundreds of ballots (depends on margin)</a:t>
            </a:r>
          </a:p>
          <a:p>
            <a:pPr lvl="1"/>
            <a:r>
              <a:rPr lang="en-US" dirty="0" smtClean="0"/>
              <a:t>More efficient than alternative</a:t>
            </a:r>
          </a:p>
          <a:p>
            <a:pPr lvl="2"/>
            <a:r>
              <a:rPr lang="en-US" dirty="0" smtClean="0"/>
              <a:t>CA: Each county hand-counts all ballots from1% of precincts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676400"/>
            <a:ext cx="4806948" cy="4908984"/>
          </a:xfrm>
        </p:spPr>
      </p:pic>
      <p:sp>
        <p:nvSpPr>
          <p:cNvPr id="3" name="TextBox 2"/>
          <p:cNvSpPr txBox="1"/>
          <p:nvPr/>
        </p:nvSpPr>
        <p:spPr>
          <a:xfrm>
            <a:off x="4876800" y="1969949"/>
            <a:ext cx="4114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 smtClean="0"/>
              <a:t>Problem</a:t>
            </a:r>
            <a:r>
              <a:rPr lang="en-US" sz="3200" dirty="0" smtClean="0"/>
              <a:t>: Voter marks interfere with template matching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5029200" y="3810000"/>
            <a:ext cx="3886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 smtClean="0"/>
              <a:t>Idea</a:t>
            </a:r>
            <a:r>
              <a:rPr lang="en-US" sz="3200" b="1" dirty="0" smtClean="0"/>
              <a:t>: Voters vote differently. Can find missing targets on other ballots with the same style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59125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676400"/>
            <a:ext cx="4806948" cy="4908984"/>
          </a:xfrm>
        </p:spPr>
      </p:pic>
      <p:sp>
        <p:nvSpPr>
          <p:cNvPr id="3" name="TextBox 2"/>
          <p:cNvSpPr txBox="1"/>
          <p:nvPr/>
        </p:nvSpPr>
        <p:spPr>
          <a:xfrm>
            <a:off x="4876800" y="1969949"/>
            <a:ext cx="411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 smtClean="0"/>
              <a:t>Ballot A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5029200" y="3810000"/>
            <a:ext cx="3886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 smtClean="0"/>
              <a:t>Idea</a:t>
            </a:r>
            <a:r>
              <a:rPr lang="en-US" sz="3200" b="1" dirty="0" smtClean="0"/>
              <a:t>: Voters vote differently. Can find missing targets on other ballots with the same style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455260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40" y="1676400"/>
            <a:ext cx="4734467" cy="4908984"/>
          </a:xfrm>
        </p:spPr>
      </p:pic>
      <p:sp>
        <p:nvSpPr>
          <p:cNvPr id="3" name="TextBox 2"/>
          <p:cNvSpPr txBox="1"/>
          <p:nvPr/>
        </p:nvSpPr>
        <p:spPr>
          <a:xfrm>
            <a:off x="4876800" y="1969949"/>
            <a:ext cx="411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 smtClean="0"/>
              <a:t>Ballot B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5029200" y="3810000"/>
            <a:ext cx="3886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 smtClean="0"/>
              <a:t>Idea</a:t>
            </a:r>
            <a:r>
              <a:rPr lang="en-US" sz="3200" b="1" dirty="0" smtClean="0"/>
              <a:t>: Voters vote differently. Can find missing targets on other ballots with the same style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780587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(3/6)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676401"/>
            <a:ext cx="4806948" cy="4908982"/>
          </a:xfrm>
        </p:spPr>
      </p:pic>
      <p:sp>
        <p:nvSpPr>
          <p:cNvPr id="3" name="TextBox 2"/>
          <p:cNvSpPr txBox="1"/>
          <p:nvPr/>
        </p:nvSpPr>
        <p:spPr>
          <a:xfrm>
            <a:off x="4876800" y="1969949"/>
            <a:ext cx="411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Union of detections from A + B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029200" y="3810000"/>
            <a:ext cx="3886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 smtClean="0"/>
              <a:t>Idea</a:t>
            </a:r>
            <a:r>
              <a:rPr lang="en-US" sz="3200" b="1" dirty="0" smtClean="0"/>
              <a:t>: Voters vote differently. Can find missing targets on other ballots with the same style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00173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Contest text data entry</a:t>
            </a:r>
          </a:p>
          <a:p>
            <a:pPr lvl="1"/>
            <a:r>
              <a:rPr lang="en-US" dirty="0" smtClean="0"/>
              <a:t>Contest title, candidate names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247109"/>
            <a:ext cx="3553812" cy="24715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1600" y="3250907"/>
            <a:ext cx="4343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Judge of the Superior Court (Office No. 1)</a:t>
            </a:r>
            <a:endParaRPr lang="en-US" sz="3200" dirty="0"/>
          </a:p>
          <a:p>
            <a:pPr marL="285750" indent="-285750">
              <a:buFontTx/>
              <a:buChar char="-"/>
            </a:pPr>
            <a:r>
              <a:rPr lang="en-US" sz="3200" dirty="0" smtClean="0"/>
              <a:t>Deborah J. Chuang</a:t>
            </a:r>
          </a:p>
          <a:p>
            <a:pPr marL="285750" indent="-285750">
              <a:buFontTx/>
              <a:buChar char="-"/>
            </a:pPr>
            <a:r>
              <a:rPr lang="en-US" sz="3200" dirty="0" smtClean="0"/>
              <a:t>Eugene </a:t>
            </a:r>
            <a:r>
              <a:rPr lang="en-US" sz="3200" dirty="0" err="1" smtClean="0"/>
              <a:t>Jizhak</a:t>
            </a:r>
            <a:endParaRPr lang="en-US" sz="3200" dirty="0" smtClean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038600" y="4482900"/>
            <a:ext cx="914400" cy="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369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Can’t rely completely on OCR</a:t>
            </a:r>
          </a:p>
          <a:p>
            <a:r>
              <a:rPr lang="en-US" dirty="0" smtClean="0"/>
              <a:t>Manually labeling each contest takes forever</a:t>
            </a:r>
          </a:p>
          <a:p>
            <a:r>
              <a:rPr lang="en-US" dirty="0" smtClean="0"/>
              <a:t>Number of distinct contests is small</a:t>
            </a:r>
          </a:p>
          <a:p>
            <a:pPr lvl="1"/>
            <a:r>
              <a:rPr lang="en-US" dirty="0" smtClean="0"/>
              <a:t>A few hundred at most</a:t>
            </a:r>
          </a:p>
          <a:p>
            <a:r>
              <a:rPr lang="en-US" dirty="0" smtClean="0"/>
              <a:t>Contests are duplicated on many ballot styles</a:t>
            </a:r>
          </a:p>
          <a:p>
            <a:pPr lvl="1"/>
            <a:r>
              <a:rPr lang="en-US" dirty="0" smtClean="0"/>
              <a:t>“President of the US”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425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6800" y="6019800"/>
            <a:ext cx="7696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Should only have to label this contest once!</a:t>
            </a:r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600200"/>
            <a:ext cx="2478709" cy="4114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1676400"/>
            <a:ext cx="2478708" cy="41148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3581400" y="5181600"/>
            <a:ext cx="952500" cy="6858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724400" y="5334000"/>
            <a:ext cx="1447800" cy="5334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5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Want to detect contest duplicates</a:t>
            </a:r>
          </a:p>
          <a:p>
            <a:r>
              <a:rPr lang="en-US" dirty="0" smtClean="0"/>
              <a:t>Simple idea: compare contest images</a:t>
            </a:r>
          </a:p>
          <a:p>
            <a:pPr lvl="1"/>
            <a:r>
              <a:rPr lang="en-US" dirty="0" smtClean="0"/>
              <a:t>Pixel-difference (L2 norm)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85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132" y="1886400"/>
            <a:ext cx="2820668" cy="1961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886400"/>
            <a:ext cx="2861086" cy="1981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292" y="4191000"/>
            <a:ext cx="2848708" cy="1981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33800" y="2011740"/>
            <a:ext cx="838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Lucida Sans Typewriter" pitchFamily="49" charset="0"/>
              </a:rPr>
              <a:t>-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0200" y="5257800"/>
            <a:ext cx="762000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486400" y="434340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    Diff = 0.058</a:t>
            </a:r>
            <a:endParaRPr lang="en-US" sz="36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346451" y="5257800"/>
            <a:ext cx="2013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00B050"/>
                </a:solidFill>
              </a:rPr>
              <a:t>MATCH</a:t>
            </a:r>
            <a:endParaRPr lang="en-US" sz="44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559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132" y="1886400"/>
            <a:ext cx="2820668" cy="1961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929" y="1886400"/>
            <a:ext cx="2437628" cy="1981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292" y="4191000"/>
            <a:ext cx="2848707" cy="1981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33800" y="2011740"/>
            <a:ext cx="838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Lucida Sans Typewriter" pitchFamily="49" charset="0"/>
              </a:rPr>
              <a:t>-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0200" y="5257800"/>
            <a:ext cx="762000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486400" y="434340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    Diff = 0.175</a:t>
            </a:r>
            <a:endParaRPr lang="en-US" sz="36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346451" y="5029200"/>
            <a:ext cx="20136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FF0000"/>
                </a:solidFill>
              </a:rPr>
              <a:t>NOT MATCH</a:t>
            </a:r>
            <a:endParaRPr lang="en-US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697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(cont.)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Ballot-level audits</a:t>
            </a:r>
            <a:r>
              <a:rPr lang="en-US" dirty="0"/>
              <a:t> </a:t>
            </a:r>
            <a:r>
              <a:rPr lang="en-US" dirty="0" smtClean="0"/>
              <a:t>require: access to the </a:t>
            </a:r>
            <a:r>
              <a:rPr lang="en-US" b="1" dirty="0" smtClean="0"/>
              <a:t>voting system’s interpretation</a:t>
            </a:r>
            <a:r>
              <a:rPr lang="en-US" dirty="0" smtClean="0"/>
              <a:t> of each ballot</a:t>
            </a:r>
          </a:p>
          <a:p>
            <a:r>
              <a:rPr lang="en-US" dirty="0" smtClean="0"/>
              <a:t>Cast Vote Record (CVR) for each ballot</a:t>
            </a:r>
          </a:p>
          <a:p>
            <a:pPr lvl="1"/>
            <a:r>
              <a:rPr lang="en-US" dirty="0" smtClean="0"/>
              <a:t>Electronic record of the cast votes</a:t>
            </a:r>
          </a:p>
        </p:txBody>
      </p:sp>
    </p:spTree>
    <p:extLst>
      <p:ext uri="{BB962C8B-B14F-4D97-AF65-F5344CB8AC3E}">
        <p14:creationId xmlns:p14="http://schemas.microsoft.com/office/powerpoint/2010/main" val="2634410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Problem: contest visual appearance varies</a:t>
            </a:r>
          </a:p>
          <a:p>
            <a:pPr lvl="1"/>
            <a:r>
              <a:rPr lang="en-US" dirty="0" smtClean="0"/>
              <a:t>Word spacing, line wrapping, candidate re-ordering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680" y="2743200"/>
            <a:ext cx="3931920" cy="18200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680" y="4727609"/>
            <a:ext cx="3931920" cy="1977991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6248400" y="3352800"/>
            <a:ext cx="838200" cy="6858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172200" y="4876800"/>
            <a:ext cx="914400" cy="3048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010400" y="4036993"/>
            <a:ext cx="2057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Different Line Wrap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215905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132" y="2214404"/>
            <a:ext cx="2820668" cy="13056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929" y="2263863"/>
            <a:ext cx="2437628" cy="12262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292" y="4465065"/>
            <a:ext cx="2848707" cy="14330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10000" y="2011740"/>
            <a:ext cx="838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Lucida Sans Typewriter" pitchFamily="49" charset="0"/>
              </a:rPr>
              <a:t>-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0200" y="5257800"/>
            <a:ext cx="762000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486400" y="434340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    Diff = 0.146</a:t>
            </a:r>
            <a:endParaRPr lang="en-US" sz="36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346451" y="5029200"/>
            <a:ext cx="20136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FF0000"/>
                </a:solidFill>
              </a:rPr>
              <a:t>NOT MATCH</a:t>
            </a:r>
            <a:endParaRPr lang="en-US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167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Our approach: utilize OCR + edit-distance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05" y="2514601"/>
            <a:ext cx="8890990" cy="35609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2400" y="3581400"/>
            <a:ext cx="9448800" cy="381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411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Our approach: utilize OCR + edit-distance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05" y="2514601"/>
            <a:ext cx="8890990" cy="35609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2400" y="4953000"/>
            <a:ext cx="9448800" cy="243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14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Our approach: utilize OCR + edit-distance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05" y="2514601"/>
            <a:ext cx="8890990" cy="35609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2400" y="5715000"/>
            <a:ext cx="9448800" cy="167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618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Annotation (3.5/6)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Our approach: utilize OCR + edit-distance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05" y="2514601"/>
            <a:ext cx="8890990" cy="35609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29400" y="5791200"/>
            <a:ext cx="220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00B050"/>
                </a:solidFill>
              </a:rPr>
              <a:t>Match!</a:t>
            </a:r>
            <a:endParaRPr lang="en-US" sz="44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694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Ballot Interpretation (4/6)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Goal</a:t>
            </a:r>
          </a:p>
          <a:p>
            <a:pPr lvl="1"/>
            <a:r>
              <a:rPr lang="en-US" dirty="0" smtClean="0"/>
              <a:t>Determine if voting targets are “filled” or “empty”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187" y="2992927"/>
            <a:ext cx="685800" cy="390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187" y="3388215"/>
            <a:ext cx="685800" cy="3905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187" y="3783503"/>
            <a:ext cx="685800" cy="39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187" y="4178791"/>
            <a:ext cx="685800" cy="3905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574" y="3157216"/>
            <a:ext cx="685800" cy="390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574" y="3547741"/>
            <a:ext cx="685800" cy="3905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574" y="3938266"/>
            <a:ext cx="685800" cy="3905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075" y="3738408"/>
            <a:ext cx="685800" cy="3905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075" y="3257377"/>
            <a:ext cx="685800" cy="3905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775" y="2992926"/>
            <a:ext cx="685800" cy="39052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775" y="3464463"/>
            <a:ext cx="685800" cy="39052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775" y="3936000"/>
            <a:ext cx="685800" cy="3905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075" y="4219440"/>
            <a:ext cx="685800" cy="3905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775" y="4407538"/>
            <a:ext cx="685800" cy="39052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2021700" y="4876800"/>
            <a:ext cx="1264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Filled</a:t>
            </a:r>
            <a:endParaRPr lang="en-US" sz="36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5213287" y="4876800"/>
            <a:ext cx="1457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Empty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920746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Ballot Interpretation (4/6)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826" y="1625993"/>
            <a:ext cx="6327774" cy="49528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193674" y="2209799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Separating Line</a:t>
            </a:r>
            <a:endParaRPr lang="en-US" sz="3600" b="1" dirty="0"/>
          </a:p>
        </p:txBody>
      </p:sp>
      <p:cxnSp>
        <p:nvCxnSpPr>
          <p:cNvPr id="8" name="Straight Arrow Connector 7"/>
          <p:cNvCxnSpPr>
            <a:stCxn id="3" idx="2"/>
          </p:cNvCxnSpPr>
          <p:nvPr/>
        </p:nvCxnSpPr>
        <p:spPr>
          <a:xfrm>
            <a:off x="1063626" y="3410128"/>
            <a:ext cx="1146174" cy="1009472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52400" y="4876800"/>
            <a:ext cx="205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Sorted by Average Pixel Intensity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66659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Ballot Interpretation (4/6)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67" y="2032600"/>
            <a:ext cx="7313292" cy="413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713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Ballot Interpretation (4/6)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67" y="2032600"/>
            <a:ext cx="7313292" cy="413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914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Cast Vote Record (CVR)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209800"/>
            <a:ext cx="2704442" cy="4489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95800" y="2667000"/>
            <a:ext cx="59436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CVR 00001</a:t>
            </a:r>
          </a:p>
          <a:p>
            <a:r>
              <a:rPr lang="en-US" sz="2800" dirty="0" smtClean="0"/>
              <a:t>President of the United States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 Mitt Romney</a:t>
            </a:r>
          </a:p>
          <a:p>
            <a:r>
              <a:rPr lang="en-US" sz="2800" dirty="0" smtClean="0"/>
              <a:t>Member, County Central Com.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 Shawn Nelson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 David John </a:t>
            </a:r>
            <a:r>
              <a:rPr lang="en-US" sz="2800" dirty="0" err="1" smtClean="0"/>
              <a:t>Shawver</a:t>
            </a:r>
            <a:endParaRPr lang="en-US" sz="2800" dirty="0" smtClean="0"/>
          </a:p>
          <a:p>
            <a:r>
              <a:rPr lang="en-US" sz="2800" dirty="0"/>
              <a:t> </a:t>
            </a:r>
            <a:r>
              <a:rPr lang="en-US" sz="2800" dirty="0" smtClean="0"/>
              <a:t>   Greg </a:t>
            </a:r>
            <a:r>
              <a:rPr lang="en-US" sz="2800" dirty="0" err="1" smtClean="0"/>
              <a:t>Sebourn</a:t>
            </a:r>
            <a:endParaRPr lang="en-US" sz="2800" dirty="0" smtClean="0"/>
          </a:p>
          <a:p>
            <a:r>
              <a:rPr lang="en-US" sz="2800" dirty="0"/>
              <a:t> </a:t>
            </a:r>
            <a:r>
              <a:rPr lang="en-US" sz="2800" dirty="0" smtClean="0"/>
              <a:t>   Steve </a:t>
            </a:r>
            <a:r>
              <a:rPr lang="en-US" sz="2800" dirty="0" err="1" smtClean="0"/>
              <a:t>Hwangbo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352800" y="3810000"/>
            <a:ext cx="1905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/>
              <a:t>=</a:t>
            </a:r>
            <a:endParaRPr lang="en-US" sz="8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14859" y="3505307"/>
            <a:ext cx="800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rgbClr val="0070C0"/>
                </a:solidFill>
              </a:rPr>
              <a:t>?</a:t>
            </a:r>
            <a:endParaRPr lang="en-US" sz="5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783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Ballot Interpretation (4/6)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67" y="2032600"/>
            <a:ext cx="7313292" cy="41395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513" y="1295400"/>
            <a:ext cx="4395554" cy="422875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4114800" y="3733800"/>
            <a:ext cx="3276600" cy="914400"/>
          </a:xfrm>
          <a:prstGeom prst="straightConnector1">
            <a:avLst/>
          </a:prstGeom>
          <a:ln w="5715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172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Ballot Interpretation (4/6)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625993"/>
            <a:ext cx="6327774" cy="49528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2686734"/>
            <a:ext cx="1350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Filled</a:t>
            </a:r>
            <a:endParaRPr lang="en-US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66699" y="5290335"/>
            <a:ext cx="1426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Empty</a:t>
            </a:r>
            <a:endParaRPr lang="en-US" sz="3600" b="1" dirty="0"/>
          </a:p>
        </p:txBody>
      </p:sp>
      <p:sp>
        <p:nvSpPr>
          <p:cNvPr id="9" name="Left Brace 8"/>
          <p:cNvSpPr/>
          <p:nvPr/>
        </p:nvSpPr>
        <p:spPr>
          <a:xfrm>
            <a:off x="1752600" y="4648199"/>
            <a:ext cx="304800" cy="1930607"/>
          </a:xfrm>
          <a:prstGeom prst="leftBrac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/>
          <p:cNvSpPr/>
          <p:nvPr/>
        </p:nvSpPr>
        <p:spPr>
          <a:xfrm>
            <a:off x="1752600" y="1676400"/>
            <a:ext cx="304800" cy="2667000"/>
          </a:xfrm>
          <a:prstGeom prst="leftBrac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39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 CVRs (5/6)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Output CVRs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237" y="2536158"/>
            <a:ext cx="2836476" cy="401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611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 Audit (6/6)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Finally, perform the audit!</a:t>
            </a:r>
          </a:p>
          <a:p>
            <a:r>
              <a:rPr lang="en-US" dirty="0" smtClean="0"/>
              <a:t>Done!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3124200"/>
            <a:ext cx="4095750" cy="303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338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Election Experiences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OpenCount</a:t>
            </a:r>
            <a:r>
              <a:rPr lang="en-US" dirty="0" smtClean="0"/>
              <a:t> has been used to support risk limiting pilot audits in several California counties</a:t>
            </a:r>
          </a:p>
          <a:p>
            <a:pPr lvl="1"/>
            <a:r>
              <a:rPr lang="en-US" dirty="0" smtClean="0"/>
              <a:t>Alameda, Madera, Merced, Napa, San Luis Obispo, Stanislaus, Ventura</a:t>
            </a:r>
          </a:p>
          <a:p>
            <a:r>
              <a:rPr lang="en-US" dirty="0" err="1" smtClean="0"/>
              <a:t>OpenCount’s</a:t>
            </a:r>
            <a:r>
              <a:rPr lang="en-US" dirty="0" smtClean="0"/>
              <a:t> results matched </a:t>
            </a:r>
            <a:r>
              <a:rPr lang="en-US" b="1" dirty="0" smtClean="0"/>
              <a:t>all</a:t>
            </a:r>
            <a:r>
              <a:rPr lang="en-US" dirty="0" smtClean="0"/>
              <a:t> examined paper ballots </a:t>
            </a:r>
            <a:r>
              <a:rPr lang="en-US" b="1" dirty="0" smtClean="0"/>
              <a:t>perfectly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73528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Election Experiences (cont.)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951096533"/>
              </p:ext>
            </p:extLst>
          </p:nvPr>
        </p:nvGraphicFramePr>
        <p:xfrm>
          <a:off x="612775" y="1600200"/>
          <a:ext cx="5864225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6683"/>
                <a:gridCol w="1180942"/>
                <a:gridCol w="1600200"/>
                <a:gridCol w="1676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Ballots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 Ballot Styles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Total Time (2013)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Stanislaus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3,151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7m 18s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Merced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7,120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12m 31s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Ventura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17,301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23m 6s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Alameda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1,374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22m 1s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San Luis Obispo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10,689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30m 35s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Madera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3,757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6m</a:t>
                      </a:r>
                      <a:r>
                        <a:rPr lang="en-US" baseline="0" dirty="0" smtClean="0"/>
                        <a:t> 38s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Napa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6,809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1h 56m 9s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Yolo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35,532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3h 36m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119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Election Experiences (cont.)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374538806"/>
              </p:ext>
            </p:extLst>
          </p:nvPr>
        </p:nvGraphicFramePr>
        <p:xfrm>
          <a:off x="612775" y="1600200"/>
          <a:ext cx="7769225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6683"/>
                <a:gridCol w="1180942"/>
                <a:gridCol w="1600200"/>
                <a:gridCol w="1676400"/>
                <a:gridCol w="1905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Ballots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 Ballot Styles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Total Time (2013)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Speedup</a:t>
                      </a:r>
                      <a:r>
                        <a:rPr lang="en-US" baseline="0" dirty="0" smtClean="0"/>
                        <a:t> (2012 / 2013)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Stanislaus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3,151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7m 18s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2.40x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Merced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7,120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12m 31s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2.04x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Ventura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17,301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23m 6s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2.52x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Alameda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1,374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22m 1s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1.29x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San Luis Obispo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10,689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30m 35s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2.78x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Madera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3,757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6m</a:t>
                      </a:r>
                      <a:r>
                        <a:rPr lang="en-US" baseline="0" dirty="0" smtClean="0"/>
                        <a:t> 38s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1.28x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Napa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6,809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1h 56m 9s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2.78x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Yolo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35,532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3h 36m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16.24x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123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Election Experiences (cont.)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54024169"/>
              </p:ext>
            </p:extLst>
          </p:nvPr>
        </p:nvGraphicFramePr>
        <p:xfrm>
          <a:off x="612775" y="1600200"/>
          <a:ext cx="776922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6683"/>
                <a:gridCol w="1180942"/>
                <a:gridCol w="1600200"/>
                <a:gridCol w="1676400"/>
                <a:gridCol w="1905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Ballots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 Ballot Styles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Total Time (2013)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Speedup</a:t>
                      </a:r>
                      <a:r>
                        <a:rPr lang="en-US" baseline="0" dirty="0" smtClean="0"/>
                        <a:t> (2012 / 2013)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Stanislaus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3,151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7m 18s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2.40x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Merced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7,120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12m 31s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2.04x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Ventura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17,301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23m 6s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2.52x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Alameda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1,374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22m 1s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1.29x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San Luis Obispo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10,689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30m 35s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2.78x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Madera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3,757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6m</a:t>
                      </a:r>
                      <a:r>
                        <a:rPr lang="en-US" baseline="0" dirty="0" smtClean="0"/>
                        <a:t> 38s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1.28x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Napa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6,809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1h 56m 9s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2.78x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Yolo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35,532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623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3h 36m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16.24x</a:t>
                      </a:r>
                      <a:endParaRPr lang="en-US" sz="2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Left Arrow 3"/>
          <p:cNvSpPr/>
          <p:nvPr/>
        </p:nvSpPr>
        <p:spPr>
          <a:xfrm>
            <a:off x="8458200" y="5029200"/>
            <a:ext cx="533400" cy="685800"/>
          </a:xfrm>
          <a:prstGeom prst="lef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466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Election Experiences (cont.)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736705667"/>
              </p:ext>
            </p:extLst>
          </p:nvPr>
        </p:nvGraphicFramePr>
        <p:xfrm>
          <a:off x="612775" y="1600200"/>
          <a:ext cx="7769225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5"/>
                <a:gridCol w="1143000"/>
                <a:gridCol w="1600200"/>
                <a:gridCol w="1676400"/>
                <a:gridCol w="1905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Ballots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 Ballot Styles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Total Time (2013)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Human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Marin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29,121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11h 53m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5h 45m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Santa Cruz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34,004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18h 50m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5h 27m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124,200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14h 2s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1h</a:t>
                      </a:r>
                      <a:r>
                        <a:rPr lang="en-US" baseline="0" dirty="0" smtClean="0"/>
                        <a:t> 53m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294,402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1,839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3d 22h 39s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1d 8h 25m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14325" y="4419600"/>
            <a:ext cx="8534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Previous version (2012) could not process elections of this size and complexity.</a:t>
            </a:r>
            <a:endParaRPr lang="en-US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286125" y="5553075"/>
            <a:ext cx="259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/>
              <a:t>Progress!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194945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Improvements to the </a:t>
            </a:r>
            <a:r>
              <a:rPr lang="en-US" dirty="0" err="1" smtClean="0"/>
              <a:t>OpenCount</a:t>
            </a:r>
            <a:r>
              <a:rPr lang="en-US" dirty="0" smtClean="0"/>
              <a:t> system</a:t>
            </a:r>
          </a:p>
          <a:p>
            <a:pPr lvl="1"/>
            <a:r>
              <a:rPr lang="en-US" dirty="0" smtClean="0"/>
              <a:t>Don’t have to collect blank ballots</a:t>
            </a:r>
          </a:p>
          <a:p>
            <a:pPr lvl="1"/>
            <a:r>
              <a:rPr lang="en-US" dirty="0" smtClean="0"/>
              <a:t>Reduce operator effort significantly</a:t>
            </a:r>
          </a:p>
          <a:p>
            <a:r>
              <a:rPr lang="en-US" dirty="0" err="1" smtClean="0"/>
              <a:t>OpenCount</a:t>
            </a:r>
            <a:r>
              <a:rPr lang="en-US" dirty="0" smtClean="0"/>
              <a:t> is ready for election officials to use</a:t>
            </a:r>
          </a:p>
          <a:p>
            <a:r>
              <a:rPr lang="en-US" dirty="0" smtClean="0"/>
              <a:t>Used in ballot-level risk-limiting audits</a:t>
            </a:r>
          </a:p>
          <a:p>
            <a:pPr lvl="1"/>
            <a:r>
              <a:rPr lang="en-US" b="1" dirty="0" smtClean="0"/>
              <a:t>Audits </a:t>
            </a:r>
            <a:r>
              <a:rPr lang="en-US" b="1" dirty="0"/>
              <a:t>m</a:t>
            </a:r>
            <a:r>
              <a:rPr lang="en-US" b="1" dirty="0" smtClean="0"/>
              <a:t>ade possible by </a:t>
            </a:r>
            <a:r>
              <a:rPr lang="en-US" b="1" dirty="0" err="1" smtClean="0"/>
              <a:t>OpenCount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3774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(cont.	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Problem</a:t>
            </a:r>
            <a:r>
              <a:rPr lang="en-US" dirty="0" smtClean="0"/>
              <a:t>: current deployed voting systems do not output CVRs for each ballot</a:t>
            </a:r>
          </a:p>
          <a:p>
            <a:r>
              <a:rPr lang="en-US" dirty="0" smtClean="0"/>
              <a:t>Only output election totals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(cont.	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Can’t “upgrade” existing systems</a:t>
            </a:r>
          </a:p>
          <a:p>
            <a:pPr lvl="1"/>
            <a:r>
              <a:rPr lang="en-US" dirty="0" smtClean="0"/>
              <a:t>Most vendors are focusing on next-gen systems</a:t>
            </a:r>
          </a:p>
          <a:p>
            <a:pPr lvl="1"/>
            <a:r>
              <a:rPr lang="en-US" dirty="0" smtClean="0"/>
              <a:t>EAC certification process (U.S. Election Assistance Commission) would make upgrade expensive</a:t>
            </a:r>
          </a:p>
        </p:txBody>
      </p:sp>
    </p:spTree>
    <p:extLst>
      <p:ext uri="{BB962C8B-B14F-4D97-AF65-F5344CB8AC3E}">
        <p14:creationId xmlns:p14="http://schemas.microsoft.com/office/powerpoint/2010/main" val="2130970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(cont.	)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one to do?</a:t>
            </a:r>
          </a:p>
          <a:p>
            <a:pPr lvl="1"/>
            <a:r>
              <a:rPr lang="en-US" dirty="0" smtClean="0"/>
              <a:t>If you can’t improve it, rebuild it!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330" y="3276600"/>
            <a:ext cx="249134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228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EdStudPres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9000B0E-F247-42DE-B4C8-953FA55828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EdStudPres</Template>
  <TotalTime>0</TotalTime>
  <Words>2701</Words>
  <Application>Microsoft Macintosh PowerPoint</Application>
  <PresentationFormat>On-screen Show (4:3)</PresentationFormat>
  <Paragraphs>536</Paragraphs>
  <Slides>69</Slides>
  <Notes>42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0" baseType="lpstr">
      <vt:lpstr>EdStudPres</vt:lpstr>
      <vt:lpstr>OpenCount Improved support for Machine-Assisted Ballot-Level Audits</vt:lpstr>
      <vt:lpstr>Talk Overview</vt:lpstr>
      <vt:lpstr>What is OpenCount?</vt:lpstr>
      <vt:lpstr>Motivation</vt:lpstr>
      <vt:lpstr>Motivation (cont.)</vt:lpstr>
      <vt:lpstr>Motivation (cont.)</vt:lpstr>
      <vt:lpstr>Motivation (cont. )</vt:lpstr>
      <vt:lpstr>Motivation (cont. )</vt:lpstr>
      <vt:lpstr>Motivation (cont. )</vt:lpstr>
      <vt:lpstr>OpenCount</vt:lpstr>
      <vt:lpstr>First Attempt: Blank Ballots</vt:lpstr>
      <vt:lpstr>With Blank Ballots… (1/6)</vt:lpstr>
      <vt:lpstr>With Blank Ballots… (2/6)</vt:lpstr>
      <vt:lpstr>With Blank Ballots… (3/6)</vt:lpstr>
      <vt:lpstr>With Blank Ballots… (4/6)</vt:lpstr>
      <vt:lpstr>With Blank Ballots… (5/6)</vt:lpstr>
      <vt:lpstr>With Blank Ballots… (6/6)</vt:lpstr>
      <vt:lpstr>Previous Work</vt:lpstr>
      <vt:lpstr>Previous Work (cont.)</vt:lpstr>
      <vt:lpstr>A Second Attempt</vt:lpstr>
      <vt:lpstr>How can we do this?</vt:lpstr>
      <vt:lpstr>No Blank Ballots</vt:lpstr>
      <vt:lpstr>No Blank Ballots</vt:lpstr>
      <vt:lpstr>OpenCount Pipeline</vt:lpstr>
      <vt:lpstr>Scan Ballots (1/6)</vt:lpstr>
      <vt:lpstr>Ballot Grouping (2/6)</vt:lpstr>
      <vt:lpstr>Ballot Grouping (2/6)</vt:lpstr>
      <vt:lpstr>Ballot Grouping (2/6)</vt:lpstr>
      <vt:lpstr>Ballot Grouping (2/6)</vt:lpstr>
      <vt:lpstr>Ballot Grouping (2/6)</vt:lpstr>
      <vt:lpstr>Ballot Grouping (2/6)</vt:lpstr>
      <vt:lpstr>Ballot Grouping (2/6)</vt:lpstr>
      <vt:lpstr>Layout Annotation (3/6)</vt:lpstr>
      <vt:lpstr>Layout Annotation (3/6)</vt:lpstr>
      <vt:lpstr>Layout Annotation (3/6)</vt:lpstr>
      <vt:lpstr>Layout Annotation (3/6)</vt:lpstr>
      <vt:lpstr>Layout Annotation (3/6)</vt:lpstr>
      <vt:lpstr>Layout Annotation (3/6)</vt:lpstr>
      <vt:lpstr>Layout Annotation (3/6)</vt:lpstr>
      <vt:lpstr>Layout Annotation (3/6)</vt:lpstr>
      <vt:lpstr>Layout Annotation (3/6)</vt:lpstr>
      <vt:lpstr>Layout Annotation (3/6)</vt:lpstr>
      <vt:lpstr>Layout Annotation (3/6)</vt:lpstr>
      <vt:lpstr>Layout Annotation (3.5/6)</vt:lpstr>
      <vt:lpstr>Layout Annotation (3.5/6)</vt:lpstr>
      <vt:lpstr>Layout Annotation (3.5/6)</vt:lpstr>
      <vt:lpstr>Layout Annotation (3.5/6)</vt:lpstr>
      <vt:lpstr>Layout Annotation (3.5/6)</vt:lpstr>
      <vt:lpstr>Layout Annotation (3.5/6)</vt:lpstr>
      <vt:lpstr>Layout Annotation (3.5/6)</vt:lpstr>
      <vt:lpstr>Layout Annotation (3.5/6)</vt:lpstr>
      <vt:lpstr>Layout Annotation (3.5/6)</vt:lpstr>
      <vt:lpstr>Layout Annotation (3.5/6)</vt:lpstr>
      <vt:lpstr>Layout Annotation (3.5/6)</vt:lpstr>
      <vt:lpstr>Layout Annotation (3.5/6)</vt:lpstr>
      <vt:lpstr>Ballot Interpretation (4/6)</vt:lpstr>
      <vt:lpstr>Ballot Interpretation (4/6)</vt:lpstr>
      <vt:lpstr>Ballot Interpretation (4/6)</vt:lpstr>
      <vt:lpstr>Ballot Interpretation (4/6)</vt:lpstr>
      <vt:lpstr>Ballot Interpretation (4/6)</vt:lpstr>
      <vt:lpstr>Ballot Interpretation (4/6)</vt:lpstr>
      <vt:lpstr>Generate CVRs (5/6)</vt:lpstr>
      <vt:lpstr>Perform Audit (6/6)</vt:lpstr>
      <vt:lpstr>Election Experiences</vt:lpstr>
      <vt:lpstr>Election Experiences (cont.)</vt:lpstr>
      <vt:lpstr>Election Experiences (cont.)</vt:lpstr>
      <vt:lpstr>Election Experiences (cont.)</vt:lpstr>
      <vt:lpstr>Election Experiences (cont.)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2013-07-20T21:00:49Z</dcterms:created>
  <dcterms:modified xsi:type="dcterms:W3CDTF">2013-08-14T17:27:09Z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TC101671259990</vt:lpwstr>
  </property>
</Properties>
</file>

<file path=docProps/thumbnail.jpeg>
</file>